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3706-B6EC-498C-A599-49531DB9D005}" type="datetimeFigureOut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5BD8-B09C-4EE9-8233-A7E246895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58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3706-B6EC-498C-A599-49531DB9D005}" type="datetimeFigureOut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5BD8-B09C-4EE9-8233-A7E246895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5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3706-B6EC-498C-A599-49531DB9D005}" type="datetimeFigureOut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5BD8-B09C-4EE9-8233-A7E246895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2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3706-B6EC-498C-A599-49531DB9D005}" type="datetimeFigureOut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5BD8-B09C-4EE9-8233-A7E246895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9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3706-B6EC-498C-A599-49531DB9D005}" type="datetimeFigureOut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5BD8-B09C-4EE9-8233-A7E246895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7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3706-B6EC-498C-A599-49531DB9D005}" type="datetimeFigureOut">
              <a:rPr lang="en-US" smtClean="0"/>
              <a:t>2/14/20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5BD8-B09C-4EE9-8233-A7E246895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3706-B6EC-498C-A599-49531DB9D005}" type="datetimeFigureOut">
              <a:rPr lang="en-US" smtClean="0"/>
              <a:t>2/14/20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5BD8-B09C-4EE9-8233-A7E246895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2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3706-B6EC-498C-A599-49531DB9D005}" type="datetimeFigureOut">
              <a:rPr lang="en-US" smtClean="0"/>
              <a:t>2/14/20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5BD8-B09C-4EE9-8233-A7E246895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8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3706-B6EC-498C-A599-49531DB9D005}" type="datetimeFigureOut">
              <a:rPr lang="en-US" smtClean="0"/>
              <a:t>2/14/20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5BD8-B09C-4EE9-8233-A7E246895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0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3706-B6EC-498C-A599-49531DB9D005}" type="datetimeFigureOut">
              <a:rPr lang="en-US" smtClean="0"/>
              <a:t>2/14/20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5BD8-B09C-4EE9-8233-A7E246895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8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3706-B6EC-498C-A599-49531DB9D005}" type="datetimeFigureOut">
              <a:rPr lang="en-US" smtClean="0"/>
              <a:t>2/14/20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5BD8-B09C-4EE9-8233-A7E246895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1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C3706-B6EC-498C-A599-49531DB9D005}" type="datetimeFigureOut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B5BD8-B09C-4EE9-8233-A7E246895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010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0284E4C-03F0-42D5-AD91-67B2B9BE1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599" y="288387"/>
            <a:ext cx="9144000" cy="441456"/>
          </a:xfrm>
        </p:spPr>
        <p:txBody>
          <a:bodyPr/>
          <a:lstStyle/>
          <a:p>
            <a:r>
              <a:rPr lang="en-US"/>
              <a:t>Introduction – John Williams CDOT-DMO ITS Technology Manager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E475B7-FC0B-40E5-BAFF-63DC85A68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99" y="1050782"/>
            <a:ext cx="1186847" cy="11512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82A459-5B0E-4B73-B456-B9D719CC4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44" y="1051771"/>
            <a:ext cx="1186847" cy="11502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09A1F6-67E9-4981-9791-A8114075B9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6" y="2757196"/>
            <a:ext cx="1492898" cy="14928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FB658B-E1D7-4826-A56E-2A67A02C70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99" y="4805265"/>
            <a:ext cx="2221545" cy="1145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AB7EA5-79A8-4441-BD3C-09ECE74F1F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276" y="1050782"/>
            <a:ext cx="1017292" cy="11516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7D190A1-951A-4519-88AD-6CBE5F0CE6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79" y="2795429"/>
            <a:ext cx="1505443" cy="14928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C4CC2AD-C335-47E5-8687-78FE393CF167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636" y="4950475"/>
            <a:ext cx="2438400" cy="16245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4C866B5-6C8F-47EB-B3AB-255109301FBD}"/>
              </a:ext>
            </a:extLst>
          </p:cNvPr>
          <p:cNvSpPr txBox="1"/>
          <p:nvPr/>
        </p:nvSpPr>
        <p:spPr>
          <a:xfrm>
            <a:off x="4907769" y="1251090"/>
            <a:ext cx="3237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 Years – Helicopter Tech</a:t>
            </a:r>
          </a:p>
          <a:p>
            <a:r>
              <a:rPr lang="en-US" dirty="0"/>
              <a:t>                 Network Administrator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F6E3EE-5083-4AD1-AAC7-F3B8B6677A55}"/>
              </a:ext>
            </a:extLst>
          </p:cNvPr>
          <p:cNvSpPr txBox="1"/>
          <p:nvPr/>
        </p:nvSpPr>
        <p:spPr>
          <a:xfrm>
            <a:off x="4907769" y="3218712"/>
            <a:ext cx="3704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Years – Electronic and VLSI Lab Tech</a:t>
            </a:r>
          </a:p>
          <a:p>
            <a:r>
              <a:rPr lang="en-US" dirty="0"/>
              <a:t>                 IT Business Administration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A7C0DD-56DF-4A11-9BBE-B142E8393895}"/>
              </a:ext>
            </a:extLst>
          </p:cNvPr>
          <p:cNvSpPr txBox="1"/>
          <p:nvPr/>
        </p:nvSpPr>
        <p:spPr>
          <a:xfrm>
            <a:off x="4907768" y="5054883"/>
            <a:ext cx="3685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 Years – ITS-IT Technology Manager</a:t>
            </a:r>
          </a:p>
        </p:txBody>
      </p:sp>
    </p:spTree>
    <p:extLst>
      <p:ext uri="{BB962C8B-B14F-4D97-AF65-F5344CB8AC3E}">
        <p14:creationId xmlns:p14="http://schemas.microsoft.com/office/powerpoint/2010/main" val="2454021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0284E4C-03F0-42D5-AD91-67B2B9BE1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939" y="214714"/>
            <a:ext cx="11708380" cy="931698"/>
          </a:xfrm>
        </p:spPr>
        <p:txBody>
          <a:bodyPr>
            <a:normAutofit/>
          </a:bodyPr>
          <a:lstStyle/>
          <a:p>
            <a:r>
              <a:rPr lang="en-US" dirty="0"/>
              <a:t>February 2018 Cyber Incident </a:t>
            </a:r>
          </a:p>
          <a:p>
            <a:r>
              <a:rPr lang="en-US" dirty="0"/>
              <a:t>What happened and How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C4CC2AD-C335-47E5-8687-78FE393CF16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636" y="4950475"/>
            <a:ext cx="2438400" cy="162458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B195704-1C23-4974-8264-CC55DC6093DE}"/>
              </a:ext>
            </a:extLst>
          </p:cNvPr>
          <p:cNvSpPr/>
          <p:nvPr/>
        </p:nvSpPr>
        <p:spPr>
          <a:xfrm>
            <a:off x="5247564" y="5086885"/>
            <a:ext cx="2968388" cy="525574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Recovery of Services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A919A0-D0B8-46BF-A6F4-0EA592CBF871}"/>
              </a:ext>
            </a:extLst>
          </p:cNvPr>
          <p:cNvSpPr/>
          <p:nvPr/>
        </p:nvSpPr>
        <p:spPr>
          <a:xfrm>
            <a:off x="1378424" y="5219165"/>
            <a:ext cx="3869140" cy="261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Containment and Eradication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4BC9E8-C3D9-4EEB-A212-67DC41598FA5}"/>
              </a:ext>
            </a:extLst>
          </p:cNvPr>
          <p:cNvSpPr/>
          <p:nvPr/>
        </p:nvSpPr>
        <p:spPr>
          <a:xfrm>
            <a:off x="302838" y="813747"/>
            <a:ext cx="1043298" cy="1586300"/>
          </a:xfrm>
          <a:prstGeom prst="rect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D34205-FBE5-465F-BA7B-05BE2ACAEC80}"/>
              </a:ext>
            </a:extLst>
          </p:cNvPr>
          <p:cNvSpPr txBox="1"/>
          <p:nvPr/>
        </p:nvSpPr>
        <p:spPr>
          <a:xfrm>
            <a:off x="270681" y="842707"/>
            <a:ext cx="11076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Feb 18</a:t>
            </a:r>
          </a:p>
          <a:p>
            <a:pPr algn="ctr"/>
            <a:r>
              <a:rPr lang="en-US" sz="1200" dirty="0"/>
              <a:t>OIT Virtual </a:t>
            </a:r>
          </a:p>
          <a:p>
            <a:pPr algn="ctr"/>
            <a:r>
              <a:rPr lang="en-US" sz="1200" dirty="0"/>
              <a:t>Server Created</a:t>
            </a:r>
          </a:p>
          <a:p>
            <a:pPr algn="ctr"/>
            <a:endParaRPr lang="en-US" sz="1200" dirty="0"/>
          </a:p>
          <a:p>
            <a:pPr algn="ctr"/>
            <a:r>
              <a:rPr lang="en-US" sz="1200" b="1" dirty="0"/>
              <a:t>Feb 20</a:t>
            </a:r>
          </a:p>
          <a:p>
            <a:pPr algn="ctr"/>
            <a:r>
              <a:rPr lang="en-US" sz="1200" dirty="0"/>
              <a:t>OIT Virtual </a:t>
            </a:r>
          </a:p>
          <a:p>
            <a:pPr algn="ctr"/>
            <a:r>
              <a:rPr lang="en-US" sz="1200" dirty="0"/>
              <a:t>server</a:t>
            </a:r>
          </a:p>
          <a:p>
            <a:pPr algn="ctr"/>
            <a:r>
              <a:rPr lang="en-US" sz="1200" dirty="0"/>
              <a:t>compromised</a:t>
            </a:r>
          </a:p>
        </p:txBody>
      </p:sp>
      <p:sp>
        <p:nvSpPr>
          <p:cNvPr id="22" name="Callout: Line 21">
            <a:extLst>
              <a:ext uri="{FF2B5EF4-FFF2-40B4-BE49-F238E27FC236}">
                <a16:creationId xmlns:a16="http://schemas.microsoft.com/office/drawing/2014/main" id="{D35AED9D-DCA9-43C4-B77B-363A0B8F1D64}"/>
              </a:ext>
            </a:extLst>
          </p:cNvPr>
          <p:cNvSpPr/>
          <p:nvPr/>
        </p:nvSpPr>
        <p:spPr>
          <a:xfrm>
            <a:off x="1057700" y="3067338"/>
            <a:ext cx="704025" cy="1842564"/>
          </a:xfrm>
          <a:prstGeom prst="borderCallout1">
            <a:avLst>
              <a:gd name="adj1" fmla="val 102288"/>
              <a:gd name="adj2" fmla="val 47637"/>
              <a:gd name="adj3" fmla="val 125071"/>
              <a:gd name="adj4" fmla="val 474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6A8334-4F2A-40BD-9688-58A30FF7CB6A}"/>
              </a:ext>
            </a:extLst>
          </p:cNvPr>
          <p:cNvSpPr txBox="1"/>
          <p:nvPr/>
        </p:nvSpPr>
        <p:spPr>
          <a:xfrm>
            <a:off x="996954" y="3124798"/>
            <a:ext cx="814647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Feb 21</a:t>
            </a:r>
          </a:p>
          <a:p>
            <a:pPr algn="ctr"/>
            <a:r>
              <a:rPr lang="en-US" sz="1100" dirty="0" err="1"/>
              <a:t>SamSam</a:t>
            </a:r>
            <a:endParaRPr lang="en-US" sz="1100" dirty="0"/>
          </a:p>
          <a:p>
            <a:pPr algn="ctr"/>
            <a:r>
              <a:rPr lang="en-US" sz="1100" dirty="0"/>
              <a:t>Attack </a:t>
            </a:r>
          </a:p>
          <a:p>
            <a:pPr algn="ctr"/>
            <a:r>
              <a:rPr lang="en-US" sz="1100" dirty="0"/>
              <a:t>Launched</a:t>
            </a:r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ITS Partner</a:t>
            </a:r>
          </a:p>
          <a:p>
            <a:pPr algn="ctr"/>
            <a:r>
              <a:rPr lang="en-US" sz="1100" dirty="0"/>
              <a:t>Networks</a:t>
            </a:r>
          </a:p>
          <a:p>
            <a:pPr algn="ctr"/>
            <a:r>
              <a:rPr lang="en-US" sz="1100" dirty="0"/>
              <a:t>Interfaces</a:t>
            </a:r>
          </a:p>
          <a:p>
            <a:pPr algn="ctr"/>
            <a:r>
              <a:rPr lang="en-US" sz="1100" dirty="0"/>
              <a:t>Turned</a:t>
            </a:r>
          </a:p>
          <a:p>
            <a:pPr algn="ctr"/>
            <a:r>
              <a:rPr lang="en-US" sz="1100" dirty="0"/>
              <a:t>Down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DB026FB-D86E-4C4D-AFA9-ABCEF5C0B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6376" y="505572"/>
            <a:ext cx="3582494" cy="4714340"/>
          </a:xfrm>
          <a:prstGeom prst="rect">
            <a:avLst/>
          </a:prstGeom>
        </p:spPr>
      </p:pic>
      <p:sp>
        <p:nvSpPr>
          <p:cNvPr id="25" name="Callout: Line 24">
            <a:extLst>
              <a:ext uri="{FF2B5EF4-FFF2-40B4-BE49-F238E27FC236}">
                <a16:creationId xmlns:a16="http://schemas.microsoft.com/office/drawing/2014/main" id="{8A475681-3E3B-44DF-B2B1-E482885A81E4}"/>
              </a:ext>
            </a:extLst>
          </p:cNvPr>
          <p:cNvSpPr/>
          <p:nvPr/>
        </p:nvSpPr>
        <p:spPr>
          <a:xfrm>
            <a:off x="1674943" y="1796794"/>
            <a:ext cx="704025" cy="1170569"/>
          </a:xfrm>
          <a:prstGeom prst="borderCallout1">
            <a:avLst>
              <a:gd name="adj1" fmla="val 102288"/>
              <a:gd name="adj2" fmla="val 47637"/>
              <a:gd name="adj3" fmla="val 288711"/>
              <a:gd name="adj4" fmla="val 467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24239B-F02E-47C5-97EA-0E8887B254E6}"/>
              </a:ext>
            </a:extLst>
          </p:cNvPr>
          <p:cNvSpPr txBox="1"/>
          <p:nvPr/>
        </p:nvSpPr>
        <p:spPr>
          <a:xfrm>
            <a:off x="1633433" y="1840070"/>
            <a:ext cx="8018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Feb 24</a:t>
            </a:r>
          </a:p>
          <a:p>
            <a:pPr algn="ctr"/>
            <a:r>
              <a:rPr lang="en-US" sz="1100" dirty="0"/>
              <a:t>OIT </a:t>
            </a:r>
          </a:p>
          <a:p>
            <a:pPr algn="ctr"/>
            <a:r>
              <a:rPr lang="en-US" sz="1100" dirty="0"/>
              <a:t>Partners</a:t>
            </a:r>
          </a:p>
          <a:p>
            <a:pPr algn="ctr"/>
            <a:r>
              <a:rPr lang="en-US" sz="1100" dirty="0"/>
              <a:t>Onsite and</a:t>
            </a:r>
          </a:p>
          <a:p>
            <a:pPr algn="ctr"/>
            <a:r>
              <a:rPr lang="en-US" sz="1100" dirty="0"/>
              <a:t>Work with</a:t>
            </a:r>
          </a:p>
          <a:p>
            <a:pPr algn="ctr"/>
            <a:r>
              <a:rPr lang="en-US" sz="1100" dirty="0"/>
              <a:t>OIT</a:t>
            </a:r>
          </a:p>
        </p:txBody>
      </p:sp>
      <p:sp>
        <p:nvSpPr>
          <p:cNvPr id="27" name="Callout: Line 26">
            <a:extLst>
              <a:ext uri="{FF2B5EF4-FFF2-40B4-BE49-F238E27FC236}">
                <a16:creationId xmlns:a16="http://schemas.microsoft.com/office/drawing/2014/main" id="{F33C1714-7AB7-4993-B78C-71405BDFB529}"/>
              </a:ext>
            </a:extLst>
          </p:cNvPr>
          <p:cNvSpPr/>
          <p:nvPr/>
        </p:nvSpPr>
        <p:spPr>
          <a:xfrm>
            <a:off x="2115329" y="3900234"/>
            <a:ext cx="914401" cy="1000566"/>
          </a:xfrm>
          <a:prstGeom prst="borderCallout1">
            <a:avLst>
              <a:gd name="adj1" fmla="val 102288"/>
              <a:gd name="adj2" fmla="val 47637"/>
              <a:gd name="adj3" fmla="val 130148"/>
              <a:gd name="adj4" fmla="val 4743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AA371B-544D-466B-97F8-EE9D0DC62A4E}"/>
              </a:ext>
            </a:extLst>
          </p:cNvPr>
          <p:cNvSpPr txBox="1"/>
          <p:nvPr/>
        </p:nvSpPr>
        <p:spPr>
          <a:xfrm>
            <a:off x="2087401" y="3919531"/>
            <a:ext cx="93006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Feb 28</a:t>
            </a:r>
          </a:p>
          <a:p>
            <a:pPr algn="ctr"/>
            <a:r>
              <a:rPr lang="en-US" sz="1100" dirty="0"/>
              <a:t>OIT </a:t>
            </a:r>
          </a:p>
          <a:p>
            <a:pPr algn="ctr"/>
            <a:r>
              <a:rPr lang="en-US" sz="1100" dirty="0"/>
              <a:t>Believes</a:t>
            </a:r>
          </a:p>
          <a:p>
            <a:pPr algn="ctr"/>
            <a:r>
              <a:rPr lang="en-US" sz="1100" dirty="0"/>
              <a:t>Containment</a:t>
            </a:r>
          </a:p>
          <a:p>
            <a:pPr algn="ctr"/>
            <a:r>
              <a:rPr lang="en-US" sz="1100" dirty="0"/>
              <a:t> in place</a:t>
            </a:r>
          </a:p>
        </p:txBody>
      </p:sp>
      <p:sp>
        <p:nvSpPr>
          <p:cNvPr id="29" name="Callout: Line 28">
            <a:extLst>
              <a:ext uri="{FF2B5EF4-FFF2-40B4-BE49-F238E27FC236}">
                <a16:creationId xmlns:a16="http://schemas.microsoft.com/office/drawing/2014/main" id="{644925B8-0249-41BF-A037-541C82686484}"/>
              </a:ext>
            </a:extLst>
          </p:cNvPr>
          <p:cNvSpPr/>
          <p:nvPr/>
        </p:nvSpPr>
        <p:spPr>
          <a:xfrm>
            <a:off x="2794070" y="2174462"/>
            <a:ext cx="914400" cy="1395678"/>
          </a:xfrm>
          <a:prstGeom prst="borderCallout1">
            <a:avLst>
              <a:gd name="adj1" fmla="val 102288"/>
              <a:gd name="adj2" fmla="val 47637"/>
              <a:gd name="adj3" fmla="val 217478"/>
              <a:gd name="adj4" fmla="val 4823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3A24B9-A2AE-4009-A511-D385AFAC8A1B}"/>
              </a:ext>
            </a:extLst>
          </p:cNvPr>
          <p:cNvSpPr txBox="1"/>
          <p:nvPr/>
        </p:nvSpPr>
        <p:spPr>
          <a:xfrm>
            <a:off x="2799980" y="2135319"/>
            <a:ext cx="8691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Mar 1</a:t>
            </a:r>
          </a:p>
          <a:p>
            <a:pPr algn="ctr"/>
            <a:r>
              <a:rPr lang="en-US" sz="1100" b="1" dirty="0"/>
              <a:t>New</a:t>
            </a:r>
          </a:p>
          <a:p>
            <a:pPr algn="ctr"/>
            <a:r>
              <a:rPr lang="en-US" sz="1100" b="1" dirty="0"/>
              <a:t>attacks</a:t>
            </a:r>
          </a:p>
          <a:p>
            <a:pPr algn="ctr"/>
            <a:r>
              <a:rPr lang="en-US" sz="1100" b="1" dirty="0"/>
              <a:t>and activity</a:t>
            </a:r>
          </a:p>
          <a:p>
            <a:pPr algn="ctr"/>
            <a:endParaRPr lang="en-US" sz="1100" b="1" dirty="0"/>
          </a:p>
          <a:p>
            <a:pPr algn="ctr"/>
            <a:r>
              <a:rPr lang="en-US" sz="1100" b="1" dirty="0"/>
              <a:t>Additional</a:t>
            </a:r>
          </a:p>
          <a:p>
            <a:pPr algn="ctr"/>
            <a:r>
              <a:rPr lang="en-US" sz="1100" b="1" dirty="0"/>
              <a:t>resources</a:t>
            </a:r>
          </a:p>
          <a:p>
            <a:pPr algn="ctr"/>
            <a:r>
              <a:rPr lang="en-US" sz="1100" b="1" dirty="0"/>
              <a:t>requested</a:t>
            </a:r>
            <a:endParaRPr lang="en-US" sz="1100" dirty="0"/>
          </a:p>
        </p:txBody>
      </p:sp>
      <p:sp>
        <p:nvSpPr>
          <p:cNvPr id="31" name="Callout: Line 30">
            <a:extLst>
              <a:ext uri="{FF2B5EF4-FFF2-40B4-BE49-F238E27FC236}">
                <a16:creationId xmlns:a16="http://schemas.microsoft.com/office/drawing/2014/main" id="{8EAA21C2-9B6E-426C-BCC7-406ED2101A67}"/>
              </a:ext>
            </a:extLst>
          </p:cNvPr>
          <p:cNvSpPr/>
          <p:nvPr/>
        </p:nvSpPr>
        <p:spPr>
          <a:xfrm>
            <a:off x="3477979" y="3777258"/>
            <a:ext cx="634261" cy="938720"/>
          </a:xfrm>
          <a:prstGeom prst="borderCallout1">
            <a:avLst>
              <a:gd name="adj1" fmla="val 102288"/>
              <a:gd name="adj2" fmla="val 47637"/>
              <a:gd name="adj3" fmla="val 154235"/>
              <a:gd name="adj4" fmla="val 4823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0EC6EA-45FD-4779-A51E-1426CDB63E90}"/>
              </a:ext>
            </a:extLst>
          </p:cNvPr>
          <p:cNvSpPr txBox="1"/>
          <p:nvPr/>
        </p:nvSpPr>
        <p:spPr>
          <a:xfrm>
            <a:off x="3446653" y="3777259"/>
            <a:ext cx="68640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Mar 2</a:t>
            </a:r>
          </a:p>
          <a:p>
            <a:pPr algn="ctr"/>
            <a:r>
              <a:rPr lang="en-US" sz="1100" b="1" dirty="0"/>
              <a:t>CO</a:t>
            </a:r>
          </a:p>
          <a:p>
            <a:pPr algn="ctr"/>
            <a:r>
              <a:rPr lang="en-US" sz="1100" b="1" dirty="0"/>
              <a:t>National</a:t>
            </a:r>
          </a:p>
          <a:p>
            <a:pPr algn="ctr"/>
            <a:r>
              <a:rPr lang="en-US" sz="1100" b="1" dirty="0"/>
              <a:t>Guard</a:t>
            </a:r>
          </a:p>
          <a:p>
            <a:pPr algn="ctr"/>
            <a:r>
              <a:rPr lang="en-US" sz="1100" b="1" dirty="0"/>
              <a:t>onsite</a:t>
            </a:r>
            <a:endParaRPr lang="en-US" sz="1100" dirty="0"/>
          </a:p>
        </p:txBody>
      </p:sp>
      <p:sp>
        <p:nvSpPr>
          <p:cNvPr id="33" name="Callout: Line 32">
            <a:extLst>
              <a:ext uri="{FF2B5EF4-FFF2-40B4-BE49-F238E27FC236}">
                <a16:creationId xmlns:a16="http://schemas.microsoft.com/office/drawing/2014/main" id="{DC0753C0-F034-49AF-8883-03DF643F5CDB}"/>
              </a:ext>
            </a:extLst>
          </p:cNvPr>
          <p:cNvSpPr/>
          <p:nvPr/>
        </p:nvSpPr>
        <p:spPr>
          <a:xfrm>
            <a:off x="3905139" y="2357417"/>
            <a:ext cx="914400" cy="1173580"/>
          </a:xfrm>
          <a:prstGeom prst="borderCallout1">
            <a:avLst>
              <a:gd name="adj1" fmla="val 102288"/>
              <a:gd name="adj2" fmla="val 47637"/>
              <a:gd name="adj3" fmla="val 241899"/>
              <a:gd name="adj4" fmla="val 497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FE80BF-7617-40A5-898F-3414A31DC972}"/>
              </a:ext>
            </a:extLst>
          </p:cNvPr>
          <p:cNvSpPr txBox="1"/>
          <p:nvPr/>
        </p:nvSpPr>
        <p:spPr>
          <a:xfrm>
            <a:off x="3935779" y="2379176"/>
            <a:ext cx="8531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Mar 5</a:t>
            </a:r>
          </a:p>
          <a:p>
            <a:pPr algn="ctr"/>
            <a:r>
              <a:rPr lang="en-US" sz="1100" b="1" dirty="0"/>
              <a:t>Unified</a:t>
            </a:r>
          </a:p>
          <a:p>
            <a:pPr algn="ctr"/>
            <a:r>
              <a:rPr lang="en-US" sz="1100" b="1" dirty="0"/>
              <a:t>Command</a:t>
            </a:r>
          </a:p>
          <a:p>
            <a:pPr algn="ctr"/>
            <a:r>
              <a:rPr lang="en-US" sz="1100" b="1" dirty="0"/>
              <a:t>Group </a:t>
            </a:r>
          </a:p>
          <a:p>
            <a:pPr algn="ctr"/>
            <a:r>
              <a:rPr lang="en-US" sz="1100" b="1" dirty="0"/>
              <a:t>and EOC</a:t>
            </a:r>
          </a:p>
          <a:p>
            <a:pPr algn="ctr"/>
            <a:r>
              <a:rPr lang="en-US" sz="1100" b="1" dirty="0"/>
              <a:t>established</a:t>
            </a:r>
            <a:endParaRPr lang="en-US" sz="1100" dirty="0"/>
          </a:p>
        </p:txBody>
      </p:sp>
      <p:sp>
        <p:nvSpPr>
          <p:cNvPr id="35" name="Callout: Line 34">
            <a:extLst>
              <a:ext uri="{FF2B5EF4-FFF2-40B4-BE49-F238E27FC236}">
                <a16:creationId xmlns:a16="http://schemas.microsoft.com/office/drawing/2014/main" id="{D8273E1E-D9E2-4C9C-A661-268AB41770E3}"/>
              </a:ext>
            </a:extLst>
          </p:cNvPr>
          <p:cNvSpPr/>
          <p:nvPr/>
        </p:nvSpPr>
        <p:spPr>
          <a:xfrm>
            <a:off x="4790364" y="3727220"/>
            <a:ext cx="914400" cy="1173580"/>
          </a:xfrm>
          <a:prstGeom prst="borderCallout1">
            <a:avLst>
              <a:gd name="adj1" fmla="val 102288"/>
              <a:gd name="adj2" fmla="val 47637"/>
              <a:gd name="adj3" fmla="val 125026"/>
              <a:gd name="adj4" fmla="val 4748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7029DF0-0A4C-419F-B55A-DC9E5B544C37}"/>
              </a:ext>
            </a:extLst>
          </p:cNvPr>
          <p:cNvSpPr txBox="1"/>
          <p:nvPr/>
        </p:nvSpPr>
        <p:spPr>
          <a:xfrm>
            <a:off x="4772114" y="3748979"/>
            <a:ext cx="9509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Mar 6</a:t>
            </a:r>
          </a:p>
          <a:p>
            <a:pPr algn="ctr"/>
            <a:r>
              <a:rPr lang="en-US" sz="1100" b="1" dirty="0"/>
              <a:t>Containment</a:t>
            </a:r>
          </a:p>
          <a:p>
            <a:pPr algn="ctr"/>
            <a:r>
              <a:rPr lang="en-US" sz="1100" b="1" dirty="0"/>
              <a:t>declared,</a:t>
            </a:r>
          </a:p>
          <a:p>
            <a:pPr algn="ctr"/>
            <a:r>
              <a:rPr lang="en-US" sz="1100" b="1" dirty="0"/>
              <a:t>restoration</a:t>
            </a:r>
          </a:p>
          <a:p>
            <a:pPr algn="ctr"/>
            <a:r>
              <a:rPr lang="en-US" sz="1100" b="1" dirty="0"/>
              <a:t>of services</a:t>
            </a:r>
          </a:p>
          <a:p>
            <a:pPr algn="ctr"/>
            <a:r>
              <a:rPr lang="en-US" sz="1100" b="1" dirty="0"/>
              <a:t>underway</a:t>
            </a:r>
            <a:endParaRPr lang="en-US" sz="1100" dirty="0"/>
          </a:p>
        </p:txBody>
      </p:sp>
      <p:sp>
        <p:nvSpPr>
          <p:cNvPr id="37" name="Callout: Line 36">
            <a:extLst>
              <a:ext uri="{FF2B5EF4-FFF2-40B4-BE49-F238E27FC236}">
                <a16:creationId xmlns:a16="http://schemas.microsoft.com/office/drawing/2014/main" id="{EA4F1A82-EE30-4080-AE4F-B751B0141356}"/>
              </a:ext>
            </a:extLst>
          </p:cNvPr>
          <p:cNvSpPr/>
          <p:nvPr/>
        </p:nvSpPr>
        <p:spPr>
          <a:xfrm>
            <a:off x="5529804" y="2265181"/>
            <a:ext cx="634261" cy="1277273"/>
          </a:xfrm>
          <a:prstGeom prst="borderCallout1">
            <a:avLst>
              <a:gd name="adj1" fmla="val 102288"/>
              <a:gd name="adj2" fmla="val 47637"/>
              <a:gd name="adj3" fmla="val 230366"/>
              <a:gd name="adj4" fmla="val 48235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8CD8C5-BE03-47E8-870A-6BFEE84529BB}"/>
              </a:ext>
            </a:extLst>
          </p:cNvPr>
          <p:cNvSpPr txBox="1"/>
          <p:nvPr/>
        </p:nvSpPr>
        <p:spPr>
          <a:xfrm>
            <a:off x="5503731" y="2258285"/>
            <a:ext cx="686406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Mar 9</a:t>
            </a:r>
          </a:p>
          <a:p>
            <a:pPr algn="ctr"/>
            <a:r>
              <a:rPr lang="en-US" sz="1100" b="1" dirty="0"/>
              <a:t>CO</a:t>
            </a:r>
          </a:p>
          <a:p>
            <a:pPr algn="ctr"/>
            <a:r>
              <a:rPr lang="en-US" sz="1100" b="1" dirty="0"/>
              <a:t>National</a:t>
            </a:r>
          </a:p>
          <a:p>
            <a:pPr algn="ctr"/>
            <a:r>
              <a:rPr lang="en-US" sz="1100" b="1" dirty="0"/>
              <a:t>Guard</a:t>
            </a:r>
          </a:p>
          <a:p>
            <a:pPr algn="ctr"/>
            <a:r>
              <a:rPr lang="en-US" sz="1100" b="1" dirty="0"/>
              <a:t>Other</a:t>
            </a:r>
          </a:p>
          <a:p>
            <a:pPr algn="ctr"/>
            <a:r>
              <a:rPr lang="en-US" sz="1100" b="1" dirty="0"/>
              <a:t>Partners</a:t>
            </a:r>
          </a:p>
          <a:p>
            <a:pPr algn="ctr"/>
            <a:r>
              <a:rPr lang="en-US" sz="1100" b="1" dirty="0"/>
              <a:t>depart</a:t>
            </a:r>
            <a:endParaRPr lang="en-US" sz="1100" dirty="0"/>
          </a:p>
        </p:txBody>
      </p:sp>
      <p:sp>
        <p:nvSpPr>
          <p:cNvPr id="39" name="Callout: Line 38">
            <a:extLst>
              <a:ext uri="{FF2B5EF4-FFF2-40B4-BE49-F238E27FC236}">
                <a16:creationId xmlns:a16="http://schemas.microsoft.com/office/drawing/2014/main" id="{FB57B131-78B3-43E4-821A-2C9A72CA8420}"/>
              </a:ext>
            </a:extLst>
          </p:cNvPr>
          <p:cNvSpPr/>
          <p:nvPr/>
        </p:nvSpPr>
        <p:spPr>
          <a:xfrm>
            <a:off x="7285038" y="2592278"/>
            <a:ext cx="1024807" cy="938719"/>
          </a:xfrm>
          <a:prstGeom prst="borderCallout1">
            <a:avLst>
              <a:gd name="adj1" fmla="val 102288"/>
              <a:gd name="adj2" fmla="val 47637"/>
              <a:gd name="adj3" fmla="val 279797"/>
              <a:gd name="adj4" fmla="val 48901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DAD3CAC-5DE6-40A3-BD10-8F0A3DE9B7A3}"/>
              </a:ext>
            </a:extLst>
          </p:cNvPr>
          <p:cNvSpPr txBox="1"/>
          <p:nvPr/>
        </p:nvSpPr>
        <p:spPr>
          <a:xfrm>
            <a:off x="7313977" y="2592278"/>
            <a:ext cx="966931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Mar 23</a:t>
            </a:r>
          </a:p>
          <a:p>
            <a:pPr algn="ctr"/>
            <a:r>
              <a:rPr lang="en-US" sz="1100" b="1" dirty="0"/>
              <a:t>80%</a:t>
            </a:r>
          </a:p>
          <a:p>
            <a:pPr algn="ctr"/>
            <a:r>
              <a:rPr lang="en-US" sz="1100" b="1" dirty="0"/>
              <a:t>Restoration</a:t>
            </a:r>
          </a:p>
          <a:p>
            <a:pPr algn="ctr"/>
            <a:r>
              <a:rPr lang="en-US" sz="1100" b="1" dirty="0"/>
              <a:t>Operational</a:t>
            </a:r>
          </a:p>
          <a:p>
            <a:pPr algn="ctr"/>
            <a:r>
              <a:rPr lang="en-US" sz="1100" b="1" dirty="0"/>
              <a:t>functionality</a:t>
            </a:r>
            <a:endParaRPr lang="en-US" sz="1100" dirty="0"/>
          </a:p>
        </p:txBody>
      </p:sp>
      <p:sp>
        <p:nvSpPr>
          <p:cNvPr id="41" name="Callout: Line 40">
            <a:extLst>
              <a:ext uri="{FF2B5EF4-FFF2-40B4-BE49-F238E27FC236}">
                <a16:creationId xmlns:a16="http://schemas.microsoft.com/office/drawing/2014/main" id="{7C4D5FBB-E536-4A4E-AD70-FC2946386C24}"/>
              </a:ext>
            </a:extLst>
          </p:cNvPr>
          <p:cNvSpPr/>
          <p:nvPr/>
        </p:nvSpPr>
        <p:spPr>
          <a:xfrm>
            <a:off x="5961304" y="3721043"/>
            <a:ext cx="1499163" cy="1315862"/>
          </a:xfrm>
          <a:prstGeom prst="borderCallout1">
            <a:avLst>
              <a:gd name="adj1" fmla="val 102288"/>
              <a:gd name="adj2" fmla="val 47637"/>
              <a:gd name="adj3" fmla="val 111775"/>
              <a:gd name="adj4" fmla="val 47535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E19C09E-FBBA-4B51-93C8-862EF731D523}"/>
              </a:ext>
            </a:extLst>
          </p:cNvPr>
          <p:cNvSpPr txBox="1"/>
          <p:nvPr/>
        </p:nvSpPr>
        <p:spPr>
          <a:xfrm>
            <a:off x="6025459" y="3759632"/>
            <a:ext cx="1435008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Mar 10-22</a:t>
            </a:r>
          </a:p>
          <a:p>
            <a:pPr algn="ctr"/>
            <a:r>
              <a:rPr lang="en-US" sz="1100" b="1" dirty="0"/>
              <a:t>OIT works with CDOT</a:t>
            </a:r>
          </a:p>
          <a:p>
            <a:pPr algn="ctr"/>
            <a:r>
              <a:rPr lang="en-US" sz="1100" b="1" dirty="0"/>
              <a:t>To recover systems</a:t>
            </a:r>
          </a:p>
          <a:p>
            <a:pPr algn="ctr"/>
            <a:endParaRPr lang="en-US" sz="1100" b="1" dirty="0"/>
          </a:p>
          <a:p>
            <a:pPr algn="ctr"/>
            <a:r>
              <a:rPr lang="en-US" sz="1100" b="1" dirty="0"/>
              <a:t>ITS experiences </a:t>
            </a:r>
          </a:p>
          <a:p>
            <a:pPr algn="ctr"/>
            <a:r>
              <a:rPr lang="en-US" sz="1100" b="1" dirty="0"/>
              <a:t>disruptions as </a:t>
            </a:r>
          </a:p>
          <a:p>
            <a:pPr algn="ctr"/>
            <a:r>
              <a:rPr lang="en-US" sz="1100" b="1" dirty="0"/>
              <a:t>systems restored</a:t>
            </a:r>
            <a:endParaRPr lang="en-US" sz="1100" dirty="0"/>
          </a:p>
        </p:txBody>
      </p:sp>
      <p:sp>
        <p:nvSpPr>
          <p:cNvPr id="43" name="Left Brace 42">
            <a:extLst>
              <a:ext uri="{FF2B5EF4-FFF2-40B4-BE49-F238E27FC236}">
                <a16:creationId xmlns:a16="http://schemas.microsoft.com/office/drawing/2014/main" id="{D69F7BA5-1C7C-46F4-BD1C-55681DBF0026}"/>
              </a:ext>
            </a:extLst>
          </p:cNvPr>
          <p:cNvSpPr/>
          <p:nvPr/>
        </p:nvSpPr>
        <p:spPr>
          <a:xfrm rot="16200000">
            <a:off x="3181004" y="3809747"/>
            <a:ext cx="261014" cy="386643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970EC1F-F35B-4C6A-9D51-C08DF0407D62}"/>
              </a:ext>
            </a:extLst>
          </p:cNvPr>
          <p:cNvSpPr txBox="1"/>
          <p:nvPr/>
        </p:nvSpPr>
        <p:spPr>
          <a:xfrm>
            <a:off x="2815871" y="5813404"/>
            <a:ext cx="97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Weeks</a:t>
            </a:r>
          </a:p>
        </p:txBody>
      </p:sp>
      <p:sp>
        <p:nvSpPr>
          <p:cNvPr id="45" name="Left Brace 44">
            <a:extLst>
              <a:ext uri="{FF2B5EF4-FFF2-40B4-BE49-F238E27FC236}">
                <a16:creationId xmlns:a16="http://schemas.microsoft.com/office/drawing/2014/main" id="{3CE1FA01-1324-45DD-A387-66039FACAE9E}"/>
              </a:ext>
            </a:extLst>
          </p:cNvPr>
          <p:cNvSpPr/>
          <p:nvPr/>
        </p:nvSpPr>
        <p:spPr>
          <a:xfrm rot="16200000">
            <a:off x="6623262" y="4289744"/>
            <a:ext cx="219995" cy="296538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A1EB8C4-52E2-4834-B44E-1729012C409E}"/>
              </a:ext>
            </a:extLst>
          </p:cNvPr>
          <p:cNvSpPr txBox="1"/>
          <p:nvPr/>
        </p:nvSpPr>
        <p:spPr>
          <a:xfrm>
            <a:off x="6190137" y="5820117"/>
            <a:ext cx="1164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Weeks</a:t>
            </a:r>
          </a:p>
        </p:txBody>
      </p:sp>
    </p:spTree>
    <p:extLst>
      <p:ext uri="{BB962C8B-B14F-4D97-AF65-F5344CB8AC3E}">
        <p14:creationId xmlns:p14="http://schemas.microsoft.com/office/powerpoint/2010/main" val="1999848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0284E4C-03F0-42D5-AD91-67B2B9BE1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599" y="288387"/>
            <a:ext cx="9144000" cy="441456"/>
          </a:xfrm>
        </p:spPr>
        <p:txBody>
          <a:bodyPr/>
          <a:lstStyle/>
          <a:p>
            <a:r>
              <a:rPr lang="en-US" dirty="0"/>
              <a:t>CDOT-ITS Affected Systems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C4CC2AD-C335-47E5-8687-78FE393CF16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636" y="4950475"/>
            <a:ext cx="2438400" cy="1624584"/>
          </a:xfrm>
          <a:prstGeom prst="rect">
            <a:avLst/>
          </a:prstGeom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100F175A-5289-4A7D-9353-72C43C8F1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915167"/>
              </p:ext>
            </p:extLst>
          </p:nvPr>
        </p:nvGraphicFramePr>
        <p:xfrm>
          <a:off x="293308" y="709059"/>
          <a:ext cx="9792389" cy="5628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64392">
                  <a:extLst>
                    <a:ext uri="{9D8B030D-6E8A-4147-A177-3AD203B41FA5}">
                      <a16:colId xmlns:a16="http://schemas.microsoft.com/office/drawing/2014/main" val="4108042223"/>
                    </a:ext>
                  </a:extLst>
                </a:gridCol>
                <a:gridCol w="1931951">
                  <a:extLst>
                    <a:ext uri="{9D8B030D-6E8A-4147-A177-3AD203B41FA5}">
                      <a16:colId xmlns:a16="http://schemas.microsoft.com/office/drawing/2014/main" val="1770216416"/>
                    </a:ext>
                  </a:extLst>
                </a:gridCol>
                <a:gridCol w="2081245">
                  <a:extLst>
                    <a:ext uri="{9D8B030D-6E8A-4147-A177-3AD203B41FA5}">
                      <a16:colId xmlns:a16="http://schemas.microsoft.com/office/drawing/2014/main" val="3857141684"/>
                    </a:ext>
                  </a:extLst>
                </a:gridCol>
                <a:gridCol w="2484640">
                  <a:extLst>
                    <a:ext uri="{9D8B030D-6E8A-4147-A177-3AD203B41FA5}">
                      <a16:colId xmlns:a16="http://schemas.microsoft.com/office/drawing/2014/main" val="3184326154"/>
                    </a:ext>
                  </a:extLst>
                </a:gridCol>
                <a:gridCol w="1630161">
                  <a:extLst>
                    <a:ext uri="{9D8B030D-6E8A-4147-A177-3AD203B41FA5}">
                      <a16:colId xmlns:a16="http://schemas.microsoft.com/office/drawing/2014/main" val="12646357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CDOT ITS-Network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CDOT Business 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57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Traffic Operations &amp;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On 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Operational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539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R1, R3, R4 Traffic Signals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On 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Operational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073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R2 Traffic Signals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On 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On 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50% Operational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 transition to ITS 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73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R5 Traffic Signals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On 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Operational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Linux based Application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00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R1 Ramp-metering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On 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Non-operational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323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EJMT Tunnel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On network Traffic Mgmt.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On network - tunnel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Tunnel Mgmt. Non-operational</a:t>
                      </a:r>
                    </a:p>
                    <a:p>
                      <a:r>
                        <a:rPr lang="en-US" sz="1400" dirty="0"/>
                        <a:t>Traffic Mgmt. operational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164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HLT Tunnel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On network ITS DR 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On network - tunnel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Tunnel Mgmt. Non-operational</a:t>
                      </a:r>
                    </a:p>
                    <a:p>
                      <a:r>
                        <a:rPr lang="en-US" sz="1400" dirty="0"/>
                        <a:t>ITS DR Site operational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197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Tolling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On 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Operational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695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Video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On 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Operational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1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Public Traveler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On 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Operational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CoTrip.org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48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ITS Devices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On 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Operational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VMS, CCTV, Radar, </a:t>
                      </a:r>
                      <a:r>
                        <a:rPr lang="en-US" sz="1400" dirty="0" err="1"/>
                        <a:t>etc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387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74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0284E4C-03F0-42D5-AD91-67B2B9BE1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599" y="288387"/>
            <a:ext cx="9144000" cy="441456"/>
          </a:xfrm>
        </p:spPr>
        <p:txBody>
          <a:bodyPr/>
          <a:lstStyle/>
          <a:p>
            <a:r>
              <a:rPr lang="en-US" dirty="0"/>
              <a:t>How did CDOT-ITS Prepare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C4CC2AD-C335-47E5-8687-78FE393CF16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636" y="4950475"/>
            <a:ext cx="2438400" cy="1624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8B80D1-C63E-4558-A146-3B1D720FE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21" y="1482182"/>
            <a:ext cx="5036228" cy="4563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63DD72-A8CA-4364-8050-5C36FB92E931}"/>
              </a:ext>
            </a:extLst>
          </p:cNvPr>
          <p:cNvSpPr txBox="1"/>
          <p:nvPr/>
        </p:nvSpPr>
        <p:spPr>
          <a:xfrm>
            <a:off x="6851176" y="1248771"/>
            <a:ext cx="51793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Good network design through segmentation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Force North &amp; South network traffic through Threat Defense (CISCO Firepower)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Intrusion Detection Systems (IDS)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Intrusion Prevention Systems (IPS)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Threat Intelligence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Pattern &amp; Train Network AI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User &amp; End-Point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138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0284E4C-03F0-42D5-AD91-67B2B9BE1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599" y="288387"/>
            <a:ext cx="9144000" cy="441456"/>
          </a:xfrm>
        </p:spPr>
        <p:txBody>
          <a:bodyPr/>
          <a:lstStyle/>
          <a:p>
            <a:r>
              <a:rPr lang="en-US" dirty="0"/>
              <a:t>Lessons Learned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C4CC2AD-C335-47E5-8687-78FE393CF16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636" y="4950475"/>
            <a:ext cx="2438400" cy="16245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63DD72-A8CA-4364-8050-5C36FB92E931}"/>
              </a:ext>
            </a:extLst>
          </p:cNvPr>
          <p:cNvSpPr txBox="1"/>
          <p:nvPr/>
        </p:nvSpPr>
        <p:spPr>
          <a:xfrm>
            <a:off x="3845433" y="849491"/>
            <a:ext cx="71090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Leadership, Managers and Supervisors’ Program of Work must include Security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Equipment, Tools and Contractors do not show up prior to a Cyber Incident for 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Treat all partner networks as foreign Networks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 such thing as a trusted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Segment or Suffer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Segment network traffic by business need, function and roles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Thread Defense is more that a firewall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Enforce Packet Inspection for all segmented network traffic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Enforce IPS/IDS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Supplement Security with Threat Intelligence for East &amp; West network traffic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Pattern user and network activity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Train Network AI for automated responses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Implement early security monitoring and alerting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End Point Virus software will not always save the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Patch endpoints frequently during Maintenance Windows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Enforce Identity and Access Mgmt. Cyber Security Policies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 Factor authentication is not hard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564BCF-23BD-4394-A9A0-C62AE00E1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39" y="1803603"/>
            <a:ext cx="3250794" cy="32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95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</TotalTime>
  <Words>465</Words>
  <Application>Microsoft Macintosh PowerPoint</Application>
  <PresentationFormat>Widescreen</PresentationFormat>
  <Paragraphs>159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John D</dc:creator>
  <cp:lastModifiedBy>Tyler Svitak</cp:lastModifiedBy>
  <cp:revision>26</cp:revision>
  <dcterms:created xsi:type="dcterms:W3CDTF">2020-02-12T21:23:18Z</dcterms:created>
  <dcterms:modified xsi:type="dcterms:W3CDTF">2020-02-14T11:54:56Z</dcterms:modified>
</cp:coreProperties>
</file>